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26"/>
  </p:notesMasterIdLst>
  <p:handoutMasterIdLst>
    <p:handoutMasterId r:id="rId27"/>
  </p:handoutMasterIdLst>
  <p:sldIdLst>
    <p:sldId id="256" r:id="rId8"/>
    <p:sldId id="273" r:id="rId9"/>
    <p:sldId id="274" r:id="rId10"/>
    <p:sldId id="275" r:id="rId11"/>
    <p:sldId id="276" r:id="rId12"/>
    <p:sldId id="277" r:id="rId13"/>
    <p:sldId id="278" r:id="rId14"/>
    <p:sldId id="267" r:id="rId15"/>
    <p:sldId id="268" r:id="rId16"/>
    <p:sldId id="269" r:id="rId17"/>
    <p:sldId id="264" r:id="rId18"/>
    <p:sldId id="258" r:id="rId19"/>
    <p:sldId id="257" r:id="rId20"/>
    <p:sldId id="270" r:id="rId21"/>
    <p:sldId id="271" r:id="rId22"/>
    <p:sldId id="272" r:id="rId23"/>
    <p:sldId id="266" r:id="rId24"/>
    <p:sldId id="265" r:id="rId25"/>
  </p:sldIdLst>
  <p:sldSz cx="12192000" cy="6858000"/>
  <p:notesSz cx="6858000" cy="9144000"/>
  <p:embeddedFontLs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 varScale="1">
        <p:scale>
          <a:sx n="88" d="100"/>
          <a:sy n="88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4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3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81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20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03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tied</a:t>
            </a:r>
            <a:r>
              <a:rPr lang="en-GB" baseline="0" dirty="0" smtClean="0"/>
              <a:t> work together in a class,</a:t>
            </a:r>
          </a:p>
          <a:p>
            <a:r>
              <a:rPr lang="en-GB" baseline="0" dirty="0" smtClean="0"/>
              <a:t>documentation</a:t>
            </a:r>
          </a:p>
          <a:p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collaboration is hard, both as difficult and harder than I expected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never </a:t>
            </a:r>
            <a:r>
              <a:rPr lang="en-GB" baseline="0" dirty="0" err="1" smtClean="0"/>
              <a:t>gonna</a:t>
            </a:r>
            <a:r>
              <a:rPr lang="en-GB" baseline="0" dirty="0" smtClean="0"/>
              <a:t> give this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77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937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LED Display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Tom, </a:t>
            </a:r>
            <a:r>
              <a:rPr lang="en-GB" dirty="0" err="1" smtClean="0"/>
              <a:t>Rishabh</a:t>
            </a:r>
            <a:r>
              <a:rPr lang="en-GB" dirty="0" smtClean="0"/>
              <a:t>, </a:t>
            </a:r>
            <a:r>
              <a:rPr lang="en-GB" dirty="0" err="1" smtClean="0"/>
              <a:t>Dawei</a:t>
            </a:r>
            <a:r>
              <a:rPr lang="en-GB" dirty="0" smtClean="0"/>
              <a:t>, Ava, Si Yuan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514D-CA92-5C28-8A6F-C434B7EF1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RAL Visitor Centre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07.07.23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003174"/>
            <a:ext cx="6096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289" y="3369662"/>
            <a:ext cx="4444914" cy="3229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289" y="281603"/>
            <a:ext cx="4713402" cy="28286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6699" y="223947"/>
            <a:ext cx="3419526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Stage 1 – Data Filtering</a:t>
            </a:r>
            <a:endParaRPr lang="en-GB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66699" y="7789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Ansh</a:t>
            </a:r>
            <a:r>
              <a:rPr lang="en-GB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, Charlize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81" y="1094495"/>
            <a:ext cx="4004643" cy="418159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073518" y="497205"/>
            <a:ext cx="5209929" cy="2398590"/>
            <a:chOff x="5090160" y="497205"/>
            <a:chExt cx="5493559" cy="25291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0160" y="497205"/>
              <a:ext cx="2251302" cy="252917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1805" y="497205"/>
              <a:ext cx="3151914" cy="2379386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266699" y="223947"/>
            <a:ext cx="3283271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Stage 2 – LED Display</a:t>
            </a:r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7664" y="3244645"/>
            <a:ext cx="3365783" cy="32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6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xit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xit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8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xit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3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Hobbies:</a:t>
            </a:r>
          </a:p>
          <a:p>
            <a:pPr>
              <a:buFontTx/>
              <a:buChar char="-"/>
            </a:pPr>
            <a:r>
              <a:rPr lang="en-GB" dirty="0" err="1" smtClean="0"/>
              <a:t>Profesional</a:t>
            </a:r>
            <a:r>
              <a:rPr lang="en-GB" dirty="0" smtClean="0"/>
              <a:t> Snake player</a:t>
            </a:r>
          </a:p>
          <a:p>
            <a:pPr>
              <a:buFontTx/>
              <a:buChar char="-"/>
            </a:pPr>
            <a:r>
              <a:rPr lang="en-GB" dirty="0" smtClean="0"/>
              <a:t>Programming</a:t>
            </a:r>
          </a:p>
          <a:p>
            <a:pPr>
              <a:buFontTx/>
              <a:buChar char="-"/>
            </a:pPr>
            <a:r>
              <a:rPr lang="en-GB" dirty="0" smtClean="0"/>
              <a:t>Football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WX Benefits:</a:t>
            </a:r>
          </a:p>
          <a:p>
            <a:pPr>
              <a:buFontTx/>
              <a:buChar char="-"/>
            </a:pPr>
            <a:r>
              <a:rPr lang="en-GB" dirty="0" smtClean="0"/>
              <a:t>Learnt git</a:t>
            </a:r>
          </a:p>
          <a:p>
            <a:pPr>
              <a:buFontTx/>
              <a:buChar char="-"/>
            </a:pPr>
            <a:r>
              <a:rPr lang="en-GB" dirty="0" smtClean="0"/>
              <a:t>Learnt more python</a:t>
            </a:r>
          </a:p>
          <a:p>
            <a:pPr>
              <a:buFontTx/>
              <a:buChar char="-"/>
            </a:pPr>
            <a:r>
              <a:rPr lang="en-GB" dirty="0" smtClean="0"/>
              <a:t>Improved teamwork</a:t>
            </a:r>
          </a:p>
          <a:p>
            <a:pPr>
              <a:buFontTx/>
              <a:buChar char="-"/>
            </a:pPr>
            <a:r>
              <a:rPr lang="en-GB" dirty="0" smtClean="0"/>
              <a:t>Have a clearer idea of future</a:t>
            </a:r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226" y="1304922"/>
            <a:ext cx="302332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4036" y="1653309"/>
            <a:ext cx="31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More physics.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356" y="2802029"/>
            <a:ext cx="2308877" cy="34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1B: Statistics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4" y="1003174"/>
            <a:ext cx="9402374" cy="2005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206" y="3322506"/>
            <a:ext cx="5245012" cy="27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u="sng" dirty="0" smtClean="0"/>
              <a:t>Stage 2 Projects: LED Display GUI</a:t>
            </a:r>
            <a:endParaRPr lang="en-GB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66699" y="1046480"/>
            <a:ext cx="53441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Changes time intervals to momentum and KE for use with energy ramp functions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Allows use of percentage intervals, calculates proportion of data that is being viewed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Made GUI work with MQTT </a:t>
            </a:r>
          </a:p>
          <a:p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10" y="4259545"/>
            <a:ext cx="5502410" cy="17459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896" y="365125"/>
            <a:ext cx="3004515" cy="29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Personal Introduction &amp; How Has This Work Experience Benefited You?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286453"/>
            <a:ext cx="11654683" cy="3865591"/>
          </a:xfrm>
        </p:spPr>
        <p:txBody>
          <a:bodyPr/>
          <a:lstStyle/>
          <a:p>
            <a:r>
              <a:rPr lang="en-US" dirty="0" smtClean="0"/>
              <a:t>Name: Si-Yuan Huang</a:t>
            </a:r>
          </a:p>
          <a:p>
            <a:r>
              <a:rPr lang="en-US" dirty="0" smtClean="0"/>
              <a:t>Hobbies: Cats, Ramen</a:t>
            </a:r>
          </a:p>
          <a:p>
            <a:r>
              <a:rPr lang="en-GB" dirty="0"/>
              <a:t>How has this experience benefited you?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448" y="4413884"/>
            <a:ext cx="2735407" cy="205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86716"/>
            <a:ext cx="3339727" cy="25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1G: Integrating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Investigate integration method</a:t>
            </a:r>
          </a:p>
          <a:p>
            <a:r>
              <a:rPr lang="en-GB" dirty="0"/>
              <a:t>Convert raw data in volt to number of proton</a:t>
            </a:r>
          </a:p>
          <a:p>
            <a:r>
              <a:rPr lang="en-GB"/>
              <a:t>Bulk </a:t>
            </a:r>
            <a:r>
              <a:rPr lang="en-GB" smtClean="0"/>
              <a:t>integration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65" y="2438400"/>
            <a:ext cx="5578115" cy="42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Waterfall GUI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Backend</a:t>
            </a:r>
          </a:p>
          <a:p>
            <a:r>
              <a:rPr lang="en-GB" dirty="0" smtClean="0"/>
              <a:t>Convert units volt/proton/</a:t>
            </a:r>
            <a:r>
              <a:rPr lang="en-GB" dirty="0" err="1" smtClean="0"/>
              <a:t>coloumbs</a:t>
            </a:r>
            <a:r>
              <a:rPr lang="en-GB" dirty="0" smtClean="0"/>
              <a:t>/joules</a:t>
            </a:r>
          </a:p>
          <a:p>
            <a:r>
              <a:rPr lang="en-GB" dirty="0" smtClean="0"/>
              <a:t>Integrate data by their units</a:t>
            </a:r>
          </a:p>
          <a:p>
            <a:r>
              <a:rPr lang="en-GB" dirty="0" smtClean="0"/>
              <a:t>Determine the bean loss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665" y="51594"/>
            <a:ext cx="5344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65125"/>
            <a:ext cx="7536180" cy="574675"/>
          </a:xfrm>
        </p:spPr>
        <p:txBody>
          <a:bodyPr>
            <a:noAutofit/>
          </a:bodyPr>
          <a:lstStyle/>
          <a:p>
            <a:r>
              <a:rPr lang="en-GB" sz="6000" b="1" u="sng" dirty="0" smtClean="0"/>
              <a:t>Acknowledgements</a:t>
            </a:r>
            <a:endParaRPr lang="en-GB" sz="6000" b="1" u="sng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GB" sz="4000" dirty="0" smtClean="0"/>
              <a:t>Esher</a:t>
            </a:r>
          </a:p>
          <a:p>
            <a:pPr marL="285750" indent="-285750">
              <a:buFontTx/>
              <a:buChar char="-"/>
            </a:pPr>
            <a:r>
              <a:rPr lang="en-GB" sz="4000" dirty="0" smtClean="0"/>
              <a:t>Haroon</a:t>
            </a:r>
          </a:p>
          <a:p>
            <a:pPr marL="285750" indent="-285750">
              <a:buFontTx/>
              <a:buChar char="-"/>
            </a:pPr>
            <a:r>
              <a:rPr lang="en-GB" sz="4000" dirty="0" smtClean="0"/>
              <a:t>Bill</a:t>
            </a:r>
          </a:p>
          <a:p>
            <a:pPr marL="285750" indent="-285750">
              <a:buFontTx/>
              <a:buChar char="-"/>
            </a:pPr>
            <a:r>
              <a:rPr lang="en-GB" sz="4000" dirty="0" smtClean="0"/>
              <a:t>ISIS</a:t>
            </a:r>
          </a:p>
          <a:p>
            <a:pPr marL="285750" indent="-285750">
              <a:buFontTx/>
              <a:buChar char="-"/>
            </a:pPr>
            <a:r>
              <a:rPr lang="en-GB" sz="4000" dirty="0" smtClean="0"/>
              <a:t>Public Engagement team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782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5910" y="2749070"/>
            <a:ext cx="6121400" cy="1463040"/>
          </a:xfrm>
        </p:spPr>
        <p:txBody>
          <a:bodyPr>
            <a:normAutofit/>
          </a:bodyPr>
          <a:lstStyle/>
          <a:p>
            <a:r>
              <a:rPr lang="en-GB" sz="9600" b="1" u="sng" dirty="0" smtClean="0"/>
              <a:t>GUI Demo</a:t>
            </a:r>
            <a:endParaRPr lang="en-GB" sz="9600" b="1" u="sng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88100" y="1165541"/>
            <a:ext cx="4025900" cy="4351339"/>
          </a:xfrm>
        </p:spPr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 flipH="1">
            <a:off x="3068320" y="2054539"/>
            <a:ext cx="2336800" cy="2852103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948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6"/>
            <a:ext cx="6747287" cy="409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Personal Introduction &amp; How Has This Work Experience Benefited You?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67472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Tom Sutton:</a:t>
            </a:r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Pets (Felina, Fernando, Joey and Baz from top left to bottom right)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 smtClean="0"/>
              <a:t>Hobbies - I enjoy designing and playing games (both board and video), going to the gym, woodworking and Dungeons and Dragons.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 smtClean="0"/>
              <a:t>Work Experience - Insight into the STEM life and community, still hard-set on becoming a software engineer.</a:t>
            </a: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43" y="3420929"/>
            <a:ext cx="2376779" cy="31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223" y="3420930"/>
            <a:ext cx="2376779" cy="31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42" y="250159"/>
            <a:ext cx="2376780" cy="317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222" y="250159"/>
            <a:ext cx="2376780" cy="317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71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1" y="428499"/>
            <a:ext cx="5585460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1E: Data Handling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3" y="1003174"/>
            <a:ext cx="6036083" cy="4807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892303" y="196350"/>
            <a:ext cx="6111599" cy="6398087"/>
            <a:chOff x="6116150" y="546638"/>
            <a:chExt cx="5840498" cy="6144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6150" y="2528115"/>
              <a:ext cx="5839640" cy="416300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25142"/>
            <a:stretch/>
          </p:blipFill>
          <p:spPr>
            <a:xfrm>
              <a:off x="6116150" y="546638"/>
              <a:ext cx="5840498" cy="1981477"/>
            </a:xfrm>
            <a:prstGeom prst="rect">
              <a:avLst/>
            </a:prstGeom>
          </p:spPr>
        </p:pic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266701" y="939800"/>
            <a:ext cx="5359548" cy="4578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Aims </a:t>
            </a:r>
            <a:r>
              <a:rPr lang="en-GB" dirty="0"/>
              <a:t>- Finding an efficient way to store and    read files, optimising transfer speeds.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/>
              <a:t>Research - Different file types, different data structures, different transferring methods.</a:t>
            </a: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 smtClean="0"/>
              <a:t>Testing - Testing speeds of transfer rates.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 smtClean="0"/>
              <a:t>Results - We found that saving to numpy files lead to the fastest transfer rates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2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LED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1" y="939800"/>
            <a:ext cx="3390899" cy="4578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Aims - An easy to visualise array of LEDs that display if the sum of data is less than a given threshold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Design - Design with PyQt5 designer, later with python code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Result - GUI that technically works as intended but crashes.</a:t>
            </a:r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394" y="632274"/>
            <a:ext cx="7877893" cy="56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2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Personal Intro and Work Ex Benefits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-139701" y="1503075"/>
            <a:ext cx="1152683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Hobbies</a:t>
            </a:r>
          </a:p>
          <a:p>
            <a:pPr lvl="1"/>
            <a:r>
              <a:rPr lang="en-GB" dirty="0" smtClean="0"/>
              <a:t>Sports</a:t>
            </a:r>
          </a:p>
          <a:p>
            <a:pPr lvl="1"/>
            <a:r>
              <a:rPr lang="en-GB" dirty="0" smtClean="0"/>
              <a:t>Gaming</a:t>
            </a:r>
          </a:p>
          <a:p>
            <a:pPr lvl="1"/>
            <a:r>
              <a:rPr lang="en-GB" dirty="0" smtClean="0"/>
              <a:t>Music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GB" dirty="0" smtClean="0"/>
              <a:t>Improved my Teamwork and Communication</a:t>
            </a:r>
          </a:p>
          <a:p>
            <a:pPr lvl="1"/>
            <a:r>
              <a:rPr lang="en-GB" dirty="0" smtClean="0"/>
              <a:t>Helped me understand more about what I want to do in</a:t>
            </a:r>
          </a:p>
          <a:p>
            <a:pPr marL="457200" lvl="1" indent="0">
              <a:buNone/>
            </a:pPr>
            <a:r>
              <a:rPr lang="en-GB" dirty="0" smtClean="0"/>
              <a:t>    the future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68" y="176716"/>
            <a:ext cx="2372056" cy="2022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76" y="176716"/>
            <a:ext cx="2963056" cy="1917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33429">
            <a:off x="10344531" y="2295578"/>
            <a:ext cx="1362265" cy="1962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926" y="2487416"/>
            <a:ext cx="1790950" cy="1810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334" y="4648298"/>
            <a:ext cx="2604654" cy="17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2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Project: Loss Finders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900" y="255453"/>
            <a:ext cx="4090418" cy="315893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-84282" y="1258743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My Tasks</a:t>
            </a:r>
          </a:p>
          <a:p>
            <a:pPr lvl="1"/>
            <a:r>
              <a:rPr lang="en-GB" dirty="0" smtClean="0"/>
              <a:t>Documentation of code</a:t>
            </a:r>
          </a:p>
          <a:p>
            <a:pPr lvl="1"/>
            <a:r>
              <a:rPr lang="en-GB" dirty="0" smtClean="0"/>
              <a:t>Testing 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What I learnt</a:t>
            </a:r>
          </a:p>
          <a:p>
            <a:pPr lvl="1"/>
            <a:r>
              <a:rPr lang="en-GB" dirty="0" smtClean="0"/>
              <a:t>Much harder than I previously thought</a:t>
            </a:r>
          </a:p>
          <a:p>
            <a:pPr lvl="1"/>
            <a:r>
              <a:rPr lang="en-GB" dirty="0" smtClean="0"/>
              <a:t>Importance of teamwork </a:t>
            </a:r>
            <a:endParaRPr lang="en-GB" dirty="0"/>
          </a:p>
          <a:p>
            <a:pPr marL="457200" lvl="1" indent="0">
              <a:buNone/>
            </a:pPr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55" y="3839261"/>
            <a:ext cx="5130615" cy="27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5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Project: LED Display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-84282" y="1258743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My Tasks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GB" dirty="0" smtClean="0"/>
              <a:t>Designing the GUI</a:t>
            </a:r>
          </a:p>
          <a:p>
            <a:pPr lvl="1"/>
            <a:r>
              <a:rPr lang="en-GB" dirty="0" smtClean="0"/>
              <a:t>Creating the GUI</a:t>
            </a:r>
          </a:p>
          <a:p>
            <a:pPr lvl="1"/>
            <a:r>
              <a:rPr lang="en-GB" dirty="0" smtClean="0"/>
              <a:t>Implementing the GUI into python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What I learnt</a:t>
            </a:r>
          </a:p>
          <a:p>
            <a:pPr lvl="1"/>
            <a:r>
              <a:rPr lang="en-GB" dirty="0" smtClean="0"/>
              <a:t>Importance of non-coding based tasks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15" y="1062470"/>
            <a:ext cx="5867126" cy="4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raw.githubusercontent.com/Sup2point0/Assort/origin/.assets/blob.hap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72" y="113631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AB-Class Bloon | Bloons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2088" flipH="1">
            <a:off x="6400563" y="182034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xilart - Soul Knight Wizard by FlorianBK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507" y="1332951"/>
            <a:ext cx="1838518" cy="18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traman Mebius | Pure Good Wiki | Fand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67" y="150186"/>
            <a:ext cx="3077600" cy="53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g:Scratch Cat - Test-Scratch-Wik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959" y="27310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nhanced Eyesight (BTD6) | Bloons Wiki | Fand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83" y="1660743"/>
            <a:ext cx="2249927" cy="23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ekk-Knight Crusadia Avramax - YuGiOh Master Duel by matteste on Deviant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39" y="1814696"/>
            <a:ext cx="4595691" cy="440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935" y="3379306"/>
            <a:ext cx="1967672" cy="1967672"/>
          </a:xfrm>
          <a:prstGeom prst="rect">
            <a:avLst/>
          </a:prstGeom>
        </p:spPr>
      </p:pic>
      <p:pic>
        <p:nvPicPr>
          <p:cNvPr id="1028" name="Picture 4" descr="https://static.wikia.nocookie.net/b__/images/b/b2/005-DartMonkey.png/revision/latest?cb=20190522022954&amp;path-prefix=blo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26" y="4109987"/>
            <a:ext cx="2821604" cy="251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66699" y="223947"/>
            <a:ext cx="3025187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Sup, I’m </a:t>
            </a:r>
            <a:r>
              <a:rPr lang="en-GB" sz="2400" dirty="0" err="1" smtClean="0"/>
              <a:t>Dawei</a:t>
            </a:r>
            <a:r>
              <a:rPr lang="en-GB" sz="2400" dirty="0" smtClean="0"/>
              <a:t> to go</a:t>
            </a:r>
            <a:endParaRPr lang="en-GB" sz="2400" dirty="0"/>
          </a:p>
        </p:txBody>
      </p:sp>
      <p:pic>
        <p:nvPicPr>
          <p:cNvPr id="1026" name="Picture 2" descr="Drytron Meteonis Draconids Render by henukim on DeviantAr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44" y="3294152"/>
            <a:ext cx="3373727" cy="348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699" y="778958"/>
            <a:ext cx="3986989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Programming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Organic Chemistry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Geometry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Graphic Design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Music Composition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Linguistics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Yu-</a:t>
            </a:r>
            <a:r>
              <a:rPr lang="en-GB" dirty="0" err="1" smtClean="0"/>
              <a:t>Gi</a:t>
            </a:r>
            <a:r>
              <a:rPr lang="en-GB" dirty="0" smtClean="0"/>
              <a:t>-Oh!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Creative Writing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endParaRPr lang="en-GB" sz="900" dirty="0"/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I’m a nerdier nerd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 have too many interests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 love creating and naming things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 browse Wikipedia in my free </a:t>
            </a:r>
            <a:r>
              <a:rPr lang="en-GB" dirty="0"/>
              <a:t>time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/>
              <a:t>I overthink </a:t>
            </a:r>
            <a:r>
              <a:rPr lang="en-GB" dirty="0" smtClean="0"/>
              <a:t>stuff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 type fast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Also, I live really far away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28074" y="291708"/>
            <a:ext cx="4256078" cy="2557120"/>
            <a:chOff x="2880864" y="223947"/>
            <a:chExt cx="4256078" cy="2557120"/>
          </a:xfrm>
        </p:grpSpPr>
        <p:pic>
          <p:nvPicPr>
            <p:cNvPr id="1034" name="Picture 10" descr="railgun.uranium.beta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7" t="12027" r="17507" b="12027"/>
            <a:stretch/>
          </p:blipFill>
          <p:spPr bwMode="auto">
            <a:xfrm>
              <a:off x="2880864" y="223947"/>
              <a:ext cx="4111284" cy="255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214621" y="778958"/>
              <a:ext cx="19223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I call this a Beta Uranium Railgun.</a:t>
              </a:r>
              <a:endParaRPr lang="en-GB" sz="9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01686" y="5534561"/>
            <a:ext cx="4134465" cy="1323439"/>
          </a:xfrm>
          <a:prstGeom prst="rect">
            <a:avLst/>
          </a:prstGeom>
          <a:solidFill>
            <a:srgbClr val="0D152A"/>
          </a:solidFill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rgbClr val="4090F1"/>
                </a:solidFill>
                <a:latin typeface="Consolas" panose="020B0609020204030204" pitchFamily="49" charset="0"/>
              </a:rPr>
              <a:t>create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accelerator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000" dirty="0" smtClean="0">
                <a:solidFill>
                  <a:srgbClr val="4090F1"/>
                </a:solidFill>
                <a:latin typeface="Consolas" panose="020B0609020204030204" pitchFamily="49" charset="0"/>
              </a:rPr>
              <a:t>evolve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self</a:t>
            </a:r>
            <a:r>
              <a:rPr lang="en-GB" sz="1000" dirty="0" err="1" smtClean="0">
                <a:solidFill>
                  <a:srgbClr val="A9B0B8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 smtClean="0">
                <a:solidFill>
                  <a:srgbClr val="FF0090"/>
                </a:solidFill>
                <a:latin typeface="Consolas" panose="020B0609020204030204" pitchFamily="49" charset="0"/>
              </a:rPr>
              <a:t>create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000" i="1" dirty="0" err="1" smtClean="0">
                <a:solidFill>
                  <a:srgbClr val="F190F1"/>
                </a:solidFill>
                <a:latin typeface="Consolas" panose="020B0609020204030204" pitchFamily="49" charset="0"/>
              </a:rPr>
              <a:t>ctx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en-GB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|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topEnergy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[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]</a:t>
            </a:r>
            <a:r>
              <a:rPr lang="en-GB" sz="5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FF9020"/>
                </a:solidFill>
                <a:latin typeface="Consolas" panose="020B0609020204030204" pitchFamily="49" charset="0"/>
              </a:rPr>
              <a:t>=</a:t>
            </a:r>
            <a:r>
              <a:rPr lang="en-GB" sz="5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C0F0FF"/>
                </a:solidFill>
                <a:latin typeface="Consolas" panose="020B0609020204030204" pitchFamily="49" charset="0"/>
              </a:rPr>
              <a:t>700</a:t>
            </a:r>
          </a:p>
          <a:p>
            <a:r>
              <a:rPr lang="en-GB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|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[</a:t>
            </a:r>
            <a:r>
              <a:rPr lang="en-GB" sz="1000" i="1" dirty="0" smtClean="0">
                <a:solidFill>
                  <a:srgbClr val="9090F1"/>
                </a:solidFill>
                <a:latin typeface="Consolas" panose="020B0609020204030204" pitchFamily="49" charset="0"/>
              </a:rPr>
              <a:t>pool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smtClean="0">
                <a:solidFill>
                  <a:srgbClr val="FFF0C0"/>
                </a:solidFill>
                <a:latin typeface="Consolas" panose="020B0609020204030204" pitchFamily="49" charset="0"/>
              </a:rPr>
              <a:t>protons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,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FFF0C0"/>
                </a:solidFill>
                <a:latin typeface="Consolas" panose="020B0609020204030204" pitchFamily="49" charset="0"/>
              </a:rPr>
              <a:t>neutrons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]]</a:t>
            </a:r>
            <a:r>
              <a:rPr lang="en-GB" sz="5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FF9020"/>
                </a:solidFill>
                <a:latin typeface="Consolas" panose="020B0609020204030204" pitchFamily="49" charset="0"/>
              </a:rPr>
              <a:t>=</a:t>
            </a:r>
            <a:r>
              <a:rPr lang="en-GB" sz="5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slot</a:t>
            </a:r>
            <a:r>
              <a:rPr lang="en-GB" sz="1000" dirty="0" err="1" smtClean="0">
                <a:solidFill>
                  <a:srgbClr val="A9B0B8"/>
                </a:solidFill>
                <a:latin typeface="Consolas" panose="020B0609020204030204" pitchFamily="49" charset="0"/>
              </a:rPr>
              <a:t>:</a:t>
            </a:r>
            <a:r>
              <a:rPr lang="en-GB" sz="1000" dirty="0" err="1" smtClean="0">
                <a:solidFill>
                  <a:srgbClr val="FFF0C0"/>
                </a:solidFill>
                <a:latin typeface="Consolas" panose="020B0609020204030204" pitchFamily="49" charset="0"/>
              </a:rPr>
              <a:t>neutrons</a:t>
            </a:r>
            <a:endParaRPr lang="en-GB" sz="1000" dirty="0" smtClean="0">
              <a:solidFill>
                <a:srgbClr val="FFF0C0"/>
              </a:solidFill>
              <a:latin typeface="Consolas" panose="020B0609020204030204" pitchFamily="49" charset="0"/>
            </a:endParaRPr>
          </a:p>
          <a:p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] {</a:t>
            </a:r>
          </a:p>
          <a:p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self</a:t>
            </a:r>
            <a:r>
              <a:rPr lang="en-GB" sz="1000" dirty="0" err="1" smtClean="0">
                <a:solidFill>
                  <a:srgbClr val="A9B0B8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 smtClean="0">
                <a:solidFill>
                  <a:srgbClr val="FF0090"/>
                </a:solidFill>
                <a:latin typeface="Consolas" panose="020B0609020204030204" pitchFamily="49" charset="0"/>
              </a:rPr>
              <a:t>autoset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endParaRPr lang="en-GB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A9B0B8"/>
              </a:solidFill>
              <a:latin typeface="Consolas" panose="020B0609020204030204" pitchFamily="49" charset="0"/>
            </a:endParaRPr>
          </a:p>
          <a:p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A9B0B8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85" y="3426154"/>
            <a:ext cx="1503572" cy="15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41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57786" y="3438932"/>
            <a:ext cx="537980" cy="532252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IMG_5382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6" y="161366"/>
            <a:ext cx="4073600" cy="30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G_5426.jp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1"/>
          <a:stretch/>
        </p:blipFill>
        <p:spPr bwMode="auto">
          <a:xfrm>
            <a:off x="4772203" y="161366"/>
            <a:ext cx="2498417" cy="30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G_5506.jpg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34838"/>
          <a:stretch/>
        </p:blipFill>
        <p:spPr bwMode="auto">
          <a:xfrm>
            <a:off x="3632272" y="3380984"/>
            <a:ext cx="3171006" cy="23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G_5443.jp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74" y="161366"/>
            <a:ext cx="2887606" cy="385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G_5169.jp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6" y="3380984"/>
            <a:ext cx="3062947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_5492.jpg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" b="6345"/>
          <a:stretch/>
        </p:blipFill>
        <p:spPr bwMode="auto">
          <a:xfrm>
            <a:off x="6983349" y="4210381"/>
            <a:ext cx="3554531" cy="24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50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C07CB7-51EF-466B-89DC-FA27AC50FA39}">
  <ds:schemaRefs>
    <ds:schemaRef ds:uri="4367b676-3231-4229-b246-27e36f6a6ea0"/>
    <ds:schemaRef ds:uri="http://purl.org/dc/dcmitype/"/>
    <ds:schemaRef ds:uri="http://schemas.microsoft.com/office/2006/documentManagement/types"/>
    <ds:schemaRef ds:uri="7a6c5452-7205-4e2c-a322-0d36e47a4095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580</Words>
  <Application>Microsoft Office PowerPoint</Application>
  <PresentationFormat>Widescreen</PresentationFormat>
  <Paragraphs>165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Verdana</vt:lpstr>
      <vt:lpstr>Consolas</vt:lpstr>
      <vt:lpstr>Calibri</vt:lpstr>
      <vt:lpstr>1_Title slide</vt:lpstr>
      <vt:lpstr>2_Triangles</vt:lpstr>
      <vt:lpstr>3_Pattern</vt:lpstr>
      <vt:lpstr>4_Blank Layouts</vt:lpstr>
      <vt:lpstr>LED Display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</vt:lpstr>
      <vt:lpstr>PowerPoint Presentation</vt:lpstr>
      <vt:lpstr>PowerPoint Presentation</vt:lpstr>
      <vt:lpstr>Personal Introduction &amp; How Has This Work Experience Benefited You? </vt:lpstr>
      <vt:lpstr>PowerPoint Presentation</vt:lpstr>
      <vt:lpstr>PowerPoint Presentation</vt:lpstr>
      <vt:lpstr>Acknowledgements</vt:lpstr>
      <vt:lpstr>GUI Demo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Pontidas, Ava (-,RAL,ISIS)</cp:lastModifiedBy>
  <cp:revision>36</cp:revision>
  <dcterms:created xsi:type="dcterms:W3CDTF">2023-01-10T12:41:06Z</dcterms:created>
  <dcterms:modified xsi:type="dcterms:W3CDTF">2023-07-07T10:43:19Z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